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89" r:id="rId3"/>
    <p:sldId id="290" r:id="rId4"/>
    <p:sldId id="285" r:id="rId5"/>
    <p:sldId id="286" r:id="rId6"/>
    <p:sldId id="287" r:id="rId7"/>
    <p:sldId id="260" r:id="rId8"/>
    <p:sldId id="291" r:id="rId9"/>
    <p:sldId id="261" r:id="rId10"/>
    <p:sldId id="263" r:id="rId11"/>
    <p:sldId id="292" r:id="rId12"/>
    <p:sldId id="265" r:id="rId13"/>
    <p:sldId id="296" r:id="rId14"/>
    <p:sldId id="266" r:id="rId15"/>
    <p:sldId id="267" r:id="rId16"/>
    <p:sldId id="293" r:id="rId17"/>
    <p:sldId id="268" r:id="rId18"/>
    <p:sldId id="269" r:id="rId19"/>
    <p:sldId id="270" r:id="rId20"/>
    <p:sldId id="294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95" r:id="rId3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65" autoAdjust="0"/>
    <p:restoredTop sz="83138" autoAdjust="0"/>
  </p:normalViewPr>
  <p:slideViewPr>
    <p:cSldViewPr>
      <p:cViewPr varScale="1">
        <p:scale>
          <a:sx n="101" d="100"/>
          <a:sy n="101" d="100"/>
        </p:scale>
        <p:origin x="368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2019/9/17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is a file:</a:t>
            </a:r>
          </a:p>
          <a:p>
            <a:pPr marL="171450" indent="-171450">
              <a:buFontTx/>
              <a:buChar char="-"/>
            </a:pPr>
            <a:r>
              <a:rPr lang="en-US" dirty="0"/>
              <a:t>same operations: open,</a:t>
            </a:r>
            <a:r>
              <a:rPr lang="en-US" baseline="0" dirty="0"/>
              <a:t> read, write, </a:t>
            </a:r>
            <a:r>
              <a:rPr lang="en-US" baseline="0" dirty="0" err="1"/>
              <a:t>ioctl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/>
              <a:t>same naming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704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In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inode</a:t>
            </a:r>
            <a:r>
              <a:rPr lang="en-US" altLang="zh-CN" baseline="0" dirty="0"/>
              <a:t> file system, file name is no a part of a file (not even metadata, i.e., its </a:t>
            </a:r>
            <a:r>
              <a:rPr lang="en-US" altLang="zh-CN" baseline="0" dirty="0" err="1"/>
              <a:t>inode</a:t>
            </a:r>
            <a:r>
              <a:rPr lang="en-US" altLang="zh-CN" baseline="0" dirty="0"/>
              <a:t>).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From the </a:t>
            </a:r>
            <a:r>
              <a:rPr lang="en-US" altLang="zh-CN" baseline="0" dirty="0" err="1"/>
              <a:t>inode</a:t>
            </a:r>
            <a:r>
              <a:rPr lang="en-US" altLang="zh-CN" baseline="0" dirty="0"/>
              <a:t> layer's perspective, a directory is data.</a:t>
            </a:r>
          </a:p>
          <a:p>
            <a:r>
              <a:rPr lang="en-US" altLang="zh-CN" baseline="0" dirty="0"/>
              <a:t>From the file system's perspective, a directory is metadata.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311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Here comes a demo~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327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457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368"/>
              </a:spcBef>
            </a:pPr>
            <a:r>
              <a:rPr kumimoji="1" lang="en-US" altLang="zh-CN" sz="2000" dirty="0" err="1"/>
              <a:t>Vnode</a:t>
            </a:r>
            <a:r>
              <a:rPr kumimoji="1" lang="en-US" altLang="zh-CN" sz="2000" dirty="0"/>
              <a:t> is in Memory-only</a:t>
            </a:r>
          </a:p>
          <a:p>
            <a:pPr lvl="1"/>
            <a:r>
              <a:rPr kumimoji="1" lang="en-US" altLang="zh-CN" sz="1600" dirty="0"/>
              <a:t>It hides different FS implementation from upper layers</a:t>
            </a:r>
          </a:p>
          <a:p>
            <a:pPr lvl="1"/>
            <a:r>
              <a:rPr kumimoji="1" lang="en-US" altLang="zh-CN" sz="1600" dirty="0" err="1"/>
              <a:t>Vnode</a:t>
            </a:r>
            <a:r>
              <a:rPr kumimoji="1" lang="en-US" altLang="zh-CN" sz="1600" dirty="0"/>
              <a:t> only exists when a file is open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918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What is the difference</a:t>
            </a:r>
            <a:r>
              <a:rPr kumimoji="1" lang="en-US" altLang="zh-CN" baseline="0" dirty="0"/>
              <a:t> between FILE* and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? </a:t>
            </a:r>
            <a:r>
              <a:rPr kumimoji="1" lang="en-US" altLang="zh-CN" baseline="0" dirty="0" err="1"/>
              <a:t>Fopen</a:t>
            </a:r>
            <a:r>
              <a:rPr kumimoji="1" lang="en-US" altLang="zh-CN" baseline="0" dirty="0"/>
              <a:t> and open?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715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There are three more mode bits:</a:t>
            </a:r>
            <a:r>
              <a:rPr kumimoji="1" lang="en-US" altLang="zh-CN" baseline="0" dirty="0"/>
              <a:t> </a:t>
            </a:r>
            <a:r>
              <a:rPr kumimoji="1" lang="en-US" altLang="zh-CN" baseline="0" dirty="0" err="1"/>
              <a:t>s</a:t>
            </a:r>
            <a:r>
              <a:rPr kumimoji="1" lang="en-US" altLang="zh-CN" dirty="0" err="1"/>
              <a:t>etuid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setgid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stick_bit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72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en-US" altLang="zh-CN" baseline="0" dirty="0"/>
              <a:t> is the different between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 and </a:t>
            </a:r>
            <a:r>
              <a:rPr kumimoji="1" lang="en-US" altLang="zh-CN" baseline="0" dirty="0" err="1"/>
              <a:t>inode</a:t>
            </a:r>
            <a:r>
              <a:rPr kumimoji="1" lang="en-US" altLang="zh-CN" baseline="0" dirty="0"/>
              <a:t>?</a:t>
            </a:r>
          </a:p>
          <a:p>
            <a:endParaRPr kumimoji="1" lang="en-US" altLang="zh-CN" baseline="0" dirty="0"/>
          </a:p>
          <a:p>
            <a:r>
              <a:rPr kumimoji="1" lang="en-US" altLang="zh-CN" baseline="0" dirty="0"/>
              <a:t>More details on device as a file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323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733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2019/9/17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b="1" dirty="0">
                <a:solidFill>
                  <a:schemeClr val="bg1"/>
                </a:solidFill>
              </a:rPr>
              <a:t>File</a:t>
            </a:r>
            <a:r>
              <a:rPr kumimoji="1" lang="zh-CN" altLang="en-US" sz="4400" b="1" dirty="0">
                <a:solidFill>
                  <a:schemeClr val="bg1"/>
                </a:solidFill>
              </a:rPr>
              <a:t> </a:t>
            </a:r>
            <a:r>
              <a:rPr kumimoji="1" lang="en-US" altLang="zh-CN" sz="4400" b="1" dirty="0">
                <a:solidFill>
                  <a:schemeClr val="bg1"/>
                </a:solidFill>
              </a:rPr>
              <a:t>System</a:t>
            </a:r>
            <a:r>
              <a:rPr kumimoji="1" lang="zh-CN" altLang="en-US" sz="4400" b="1" dirty="0">
                <a:solidFill>
                  <a:schemeClr val="bg1"/>
                </a:solidFill>
              </a:rPr>
              <a:t> </a:t>
            </a:r>
            <a:r>
              <a:rPr kumimoji="1" lang="en-US" altLang="zh-CN" sz="4400" b="1" dirty="0">
                <a:solidFill>
                  <a:schemeClr val="bg1"/>
                </a:solidFill>
              </a:rPr>
              <a:t>API</a:t>
            </a:r>
            <a:endParaRPr kumimoji="1"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OPEN, READ, WRITE, SEEK, CLOSE, ...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File</a:t>
            </a:r>
            <a:endParaRPr lang="zh-CN" altLang="en-US" dirty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0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File is a high-level version of the memory abstraction</a:t>
            </a:r>
          </a:p>
          <a:p>
            <a:pPr lvl="1"/>
            <a:r>
              <a:rPr lang="en-US" altLang="zh-CN" sz="1800" dirty="0"/>
              <a:t>Recall</a:t>
            </a:r>
            <a:r>
              <a:rPr lang="zh-CN" altLang="en-US" sz="1800" dirty="0"/>
              <a:t> </a:t>
            </a:r>
            <a:r>
              <a:rPr lang="en-US" altLang="zh-CN" sz="1800" dirty="0"/>
              <a:t>the</a:t>
            </a:r>
            <a:r>
              <a:rPr lang="zh-CN" altLang="en-US" sz="1800" dirty="0"/>
              <a:t> </a:t>
            </a:r>
            <a:r>
              <a:rPr lang="en-US" altLang="zh-CN" sz="1800" dirty="0"/>
              <a:t>difference</a:t>
            </a:r>
            <a:r>
              <a:rPr lang="zh-CN" altLang="en-US" sz="1800" dirty="0"/>
              <a:t> </a:t>
            </a:r>
            <a:r>
              <a:rPr lang="en-US" altLang="zh-CN" sz="1800" dirty="0"/>
              <a:t>between abstraction and virtualization</a:t>
            </a:r>
          </a:p>
          <a:p>
            <a:r>
              <a:rPr lang="en-US" altLang="zh-CN" sz="2000" dirty="0"/>
              <a:t> A file has two key properties</a:t>
            </a:r>
          </a:p>
          <a:p>
            <a:pPr lvl="1"/>
            <a:r>
              <a:rPr lang="en-US" altLang="zh-CN" sz="1800" dirty="0"/>
              <a:t>It is </a:t>
            </a:r>
            <a:r>
              <a:rPr lang="en-US" altLang="zh-CN" sz="1800" b="1" dirty="0">
                <a:solidFill>
                  <a:srgbClr val="0096FF"/>
                </a:solidFill>
              </a:rPr>
              <a:t>durable</a:t>
            </a:r>
            <a:r>
              <a:rPr lang="en-US" altLang="zh-CN" sz="1800" dirty="0">
                <a:solidFill>
                  <a:srgbClr val="0096FF"/>
                </a:solidFill>
              </a:rPr>
              <a:t> </a:t>
            </a:r>
            <a:r>
              <a:rPr lang="en-US" altLang="zh-CN" sz="1800" dirty="0"/>
              <a:t>&amp;  has a </a:t>
            </a:r>
            <a:r>
              <a:rPr lang="en-US" altLang="zh-CN" sz="1800" b="1" dirty="0">
                <a:solidFill>
                  <a:srgbClr val="0096FF"/>
                </a:solidFill>
              </a:rPr>
              <a:t>name</a:t>
            </a:r>
          </a:p>
          <a:p>
            <a:r>
              <a:rPr lang="en-US" altLang="zh-CN" sz="2000" dirty="0"/>
              <a:t>Implements files using modules from hardware layer</a:t>
            </a:r>
          </a:p>
          <a:p>
            <a:pPr lvl="1"/>
            <a:r>
              <a:rPr lang="en-US" altLang="zh-CN" sz="1800" dirty="0"/>
              <a:t>Divide-and-conquer strategy</a:t>
            </a:r>
          </a:p>
          <a:p>
            <a:pPr lvl="1"/>
            <a:r>
              <a:rPr lang="en-US" altLang="zh-CN" sz="18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1800" dirty="0"/>
              <a:t>Maps user-friendly names to these files</a:t>
            </a:r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A07DD86-4574-9541-9399-7D7443422F7E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018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Review: The Naming Layers of the UNIX FS (v6)</a:t>
            </a:r>
            <a:endParaRPr lang="zh-CN" sz="2800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44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 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Q: Is </a:t>
            </a:r>
            <a:r>
              <a:rPr lang="en-US" altLang="zh-CN" b="1" dirty="0"/>
              <a:t>file name </a:t>
            </a:r>
            <a:r>
              <a:rPr lang="en-US" altLang="zh-CN" dirty="0"/>
              <a:t>a part of a file? It's</a:t>
            </a:r>
            <a:r>
              <a:rPr lang="zh-CN" altLang="en-US" dirty="0"/>
              <a:t> </a:t>
            </a:r>
            <a:r>
              <a:rPr lang="en-US" altLang="zh-CN" dirty="0"/>
              <a:t>data or metadata?</a:t>
            </a:r>
          </a:p>
          <a:p>
            <a:r>
              <a:rPr lang="en-US" altLang="zh-CN" dirty="0"/>
              <a:t>Q: What is the actual content of a directory? Size?</a:t>
            </a:r>
          </a:p>
        </p:txBody>
      </p:sp>
    </p:spTree>
    <p:extLst>
      <p:ext uri="{BB962C8B-B14F-4D97-AF65-F5344CB8AC3E}">
        <p14:creationId xmlns:p14="http://schemas.microsoft.com/office/powerpoint/2010/main" val="128999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|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/sbin/debugfs /dev/sda1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 1.43.4 (31-Jan-2017)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dump temp </a:t>
            </a:r>
            <a:r>
              <a:rPr lang="en-US" altLang="zh-CN" sz="1400" dirty="0" err="1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0000010: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0000020: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0000030: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0000040: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....d...........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04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0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35" y="1273324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struct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8298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98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".")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35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228184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860032" y="1358520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61135" y="3251091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897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Two Types of Links (Synonyms)</a:t>
            </a:r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80"/>
          </a:xfrm>
        </p:spPr>
        <p:txBody>
          <a:bodyPr>
            <a:normAutofit fontScale="70000" lnSpcReduction="20000"/>
          </a:bodyPr>
          <a:lstStyle/>
          <a:p>
            <a:pPr marL="342900" lvl="1" indent="-342900">
              <a:buFontTx/>
              <a:buChar char="•"/>
            </a:pPr>
            <a:r>
              <a:rPr lang="en-US" altLang="zh-CN" sz="3400" dirty="0"/>
              <a:t>Add link "assignment" to "Mail/new-assignment"</a:t>
            </a:r>
            <a:endParaRPr lang="en-US" altLang="zh-CN" sz="4600" dirty="0"/>
          </a:p>
          <a:p>
            <a:pPr marL="742950" lvl="2" indent="-342900"/>
            <a:r>
              <a:rPr lang="en-US" altLang="zh-CN" sz="2800" dirty="0"/>
              <a:t>Hard link</a:t>
            </a:r>
          </a:p>
          <a:p>
            <a:pPr marL="1200150" lvl="3" indent="-342900"/>
            <a:r>
              <a:rPr lang="en-US" altLang="zh-CN" sz="2400" dirty="0"/>
              <a:t>No new file is created</a:t>
            </a:r>
          </a:p>
          <a:p>
            <a:pPr marL="1200150" lvl="3" indent="-342900"/>
            <a:r>
              <a:rPr lang="en-US" altLang="zh-CN" sz="2400" dirty="0"/>
              <a:t>Just add a binding between a string and an </a:t>
            </a:r>
            <a:r>
              <a:rPr lang="en-US" altLang="zh-CN" sz="2400" b="1" dirty="0"/>
              <a:t>existing</a:t>
            </a:r>
            <a:r>
              <a:rPr lang="en-US" altLang="zh-CN" sz="2400" dirty="0"/>
              <a:t> inode</a:t>
            </a:r>
          </a:p>
          <a:p>
            <a:pPr marL="1200150" lvl="3" indent="-342900"/>
            <a:r>
              <a:rPr lang="en-US" altLang="zh-CN" sz="2400" dirty="0"/>
              <a:t>Target inode reference count is increased</a:t>
            </a:r>
          </a:p>
          <a:p>
            <a:pPr marL="1200150" lvl="3" indent="-342900"/>
            <a:r>
              <a:rPr lang="en-US" altLang="zh-CN" sz="2400" dirty="0"/>
              <a:t>If target file is deleted, the link is still valid</a:t>
            </a:r>
          </a:p>
          <a:p>
            <a:pPr marL="742950" lvl="2" indent="-342900"/>
            <a:r>
              <a:rPr lang="en-US" altLang="zh-CN" sz="2800" dirty="0"/>
              <a:t>Soft link</a:t>
            </a:r>
          </a:p>
          <a:p>
            <a:pPr marL="1200150" lvl="3" indent="-342900"/>
            <a:r>
              <a:rPr lang="en-US" altLang="zh-CN" sz="2400" dirty="0"/>
              <a:t>A new file is created, the data is the string "Mail/new-assignment"</a:t>
            </a:r>
          </a:p>
          <a:p>
            <a:pPr marL="1200150" lvl="3" indent="-342900"/>
            <a:r>
              <a:rPr lang="en-US" altLang="zh-CN" sz="2400" dirty="0"/>
              <a:t>Target inode reference count is not increased</a:t>
            </a:r>
          </a:p>
          <a:p>
            <a:pPr marL="1200150" lvl="3" indent="-342900"/>
            <a:r>
              <a:rPr lang="en-US" altLang="zh-CN" sz="2400" dirty="0"/>
              <a:t>If target file is deleted, the link is not valid</a:t>
            </a:r>
          </a:p>
          <a:p>
            <a:r>
              <a:rPr lang="en-US" altLang="zh-CN" sz="2800" dirty="0"/>
              <a:t>Soft link can create cycle by SYMLINK("a", "a")</a:t>
            </a:r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DEC29B7-5C85-F44E-9238-D31C312A5DF9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7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05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C0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C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712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365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Sidebar: Notice the Context Change</a:t>
            </a:r>
            <a:endParaRPr lang="zh-CN" altLang="en-US" dirty="0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6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Another interesting behavior of soft link</a:t>
            </a:r>
          </a:p>
          <a:p>
            <a:pPr lvl="1"/>
            <a:r>
              <a:rPr lang="en-US" altLang="zh-CN" sz="2400" dirty="0"/>
              <a:t>Current directory is "/Scholarly/programs/www"</a:t>
            </a:r>
          </a:p>
          <a:p>
            <a:pPr lvl="1"/>
            <a:r>
              <a:rPr lang="en-US" altLang="zh-CN" sz="2400" dirty="0"/>
              <a:t>This directory contains a soft link</a:t>
            </a:r>
          </a:p>
          <a:p>
            <a:pPr lvl="2"/>
            <a:r>
              <a:rPr lang="en-US" altLang="zh-CN" sz="2000" dirty="0"/>
              <a:t>"CSE-web" -&gt; "Scholarly/programs/www"</a:t>
            </a:r>
          </a:p>
          <a:p>
            <a:pPr lvl="1"/>
            <a:r>
              <a:rPr lang="en-US" altLang="zh-CN" sz="2400" dirty="0"/>
              <a:t>Run following commands</a:t>
            </a:r>
          </a:p>
          <a:p>
            <a:pPr lvl="2"/>
            <a:r>
              <a:rPr lang="en-US" altLang="zh-CN" sz="2000" dirty="0"/>
              <a:t>cd CSE-web</a:t>
            </a:r>
          </a:p>
          <a:p>
            <a:pPr lvl="2"/>
            <a:r>
              <a:rPr lang="en-US" altLang="zh-CN" sz="2000" dirty="0"/>
              <a:t>cd ..</a:t>
            </a:r>
          </a:p>
          <a:p>
            <a:pPr lvl="1"/>
            <a:r>
              <a:rPr lang="en-US" altLang="zh-CN" dirty="0"/>
              <a:t>What is the current directory? Why?</a:t>
            </a:r>
          </a:p>
          <a:p>
            <a:pPr lvl="2"/>
            <a:r>
              <a:rPr lang="en-US" altLang="zh-CN" sz="2000" dirty="0"/>
              <a:t>".." is resolved in a new default context: by bash, not by file system</a:t>
            </a:r>
            <a:endParaRPr lang="zh-CN" altLang="en-US" sz="2000" dirty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0C1C636-4DAD-1A48-A401-D750A9E59F4A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10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66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084CE9-C6A4-894D-9B0A-4F5B066F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C726CB-549F-3641-8F48-CE6EE2891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bash tries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 be "human-friendly"</a:t>
            </a:r>
          </a:p>
          <a:p>
            <a:pPr lvl="1"/>
            <a:r>
              <a:rPr kumimoji="1" lang="en-US" altLang="zh-CN" sz="1800" dirty="0"/>
              <a:t>When you </a:t>
            </a:r>
            <a:r>
              <a:rPr kumimoji="1" lang="en-US" altLang="zh-CN" sz="1800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sz="18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sz="1800" dirty="0"/>
              <a:t>, the shell remembers the old location (in </a:t>
            </a:r>
            <a:r>
              <a:rPr kumimoji="1" lang="en-US" altLang="zh-CN" sz="1800" b="1" dirty="0"/>
              <a:t>$OLDPWD</a:t>
            </a:r>
            <a:r>
              <a:rPr kumimoji="1" lang="en-US" altLang="zh-CN" sz="1800" dirty="0"/>
              <a:t>) and will use that directory when you </a:t>
            </a:r>
            <a:r>
              <a:rPr kumimoji="1" lang="en-US" altLang="zh-CN" sz="1800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sz="1800" dirty="0"/>
              <a:t>under the assumption that you want to return to the directory you were just in</a:t>
            </a:r>
          </a:p>
          <a:p>
            <a:r>
              <a:rPr kumimoji="1" lang="en-US" altLang="zh-CN" sz="2000" dirty="0"/>
              <a:t>If you want to use the real .., then you must also use "cd –P .."</a:t>
            </a:r>
            <a:br>
              <a:rPr kumimoji="1" lang="en-US" altLang="zh-CN" sz="2000" dirty="0"/>
            </a:br>
            <a:r>
              <a:rPr kumimoji="1" lang="en-US" altLang="zh-CN" sz="1800" dirty="0"/>
              <a:t>        </a:t>
            </a:r>
            <a:r>
              <a:rPr kumimoji="1" lang="en-US" altLang="zh-CN" sz="1800" i="1" dirty="0"/>
              <a:t>The -P option says to use the physical directory</a:t>
            </a:r>
            <a:br>
              <a:rPr kumimoji="1" lang="en-US" altLang="zh-CN" sz="1800" i="1" dirty="0"/>
            </a:br>
            <a:r>
              <a:rPr kumimoji="1" lang="en-US" altLang="zh-CN" sz="1800" i="1" dirty="0"/>
              <a:t>        structure instead of following symbolic links (see</a:t>
            </a:r>
            <a:br>
              <a:rPr kumimoji="1" lang="en-US" altLang="zh-CN" sz="1800" i="1" dirty="0"/>
            </a:br>
            <a:r>
              <a:rPr kumimoji="1" lang="en-US" altLang="zh-CN" sz="1800" i="1" dirty="0"/>
              <a:t>        also the -P option to the set </a:t>
            </a:r>
            <a:r>
              <a:rPr kumimoji="1" lang="en-US" altLang="zh-CN" sz="1800" i="1" dirty="0" err="1"/>
              <a:t>builtin</a:t>
            </a:r>
            <a:r>
              <a:rPr kumimoji="1" lang="en-US" altLang="zh-CN" sz="1800" i="1" dirty="0"/>
              <a:t> command);</a:t>
            </a:r>
            <a:br>
              <a:rPr kumimoji="1" lang="en-US" altLang="zh-CN" sz="1800" i="1" dirty="0"/>
            </a:br>
            <a:r>
              <a:rPr kumimoji="1" lang="en-US" altLang="zh-CN" sz="1800" i="1" dirty="0"/>
              <a:t>        the -L option forces symbolic links to be followed.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FEB771F-8993-7245-A071-5BD619F88450}"/>
              </a:ext>
            </a:extLst>
          </p:cNvPr>
          <p:cNvSpPr/>
          <p:nvPr/>
        </p:nvSpPr>
        <p:spPr>
          <a:xfrm>
            <a:off x="6660232" y="3555004"/>
            <a:ext cx="2232248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950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File name is not part of a file (neither </a:t>
            </a:r>
            <a:r>
              <a:rPr kumimoji="1" lang="en-US" altLang="zh-CN" sz="2400" i="1" dirty="0"/>
              <a:t>data</a:t>
            </a:r>
            <a:r>
              <a:rPr kumimoji="1" lang="en-US" altLang="zh-CN" sz="2400" dirty="0"/>
              <a:t> nor </a:t>
            </a:r>
            <a:r>
              <a:rPr kumimoji="1" lang="en-US" altLang="zh-CN" sz="2400" i="1" dirty="0"/>
              <a:t>metadata</a:t>
            </a:r>
            <a:r>
              <a:rPr kumimoji="1" lang="en-US" altLang="zh-CN" sz="2400" dirty="0"/>
              <a:t>!)</a:t>
            </a:r>
          </a:p>
          <a:p>
            <a:pPr lvl="1"/>
            <a:r>
              <a:rPr kumimoji="1" lang="en-US" altLang="zh-CN" sz="1800" dirty="0"/>
              <a:t>Name is </a:t>
            </a:r>
            <a:r>
              <a:rPr kumimoji="1" lang="en-US" altLang="zh-CN" sz="1800" b="1" dirty="0">
                <a:solidFill>
                  <a:srgbClr val="0096FF"/>
                </a:solidFill>
              </a:rPr>
              <a:t>not</a:t>
            </a:r>
            <a:r>
              <a:rPr kumimoji="1" lang="en-US" altLang="zh-CN" sz="1800" dirty="0"/>
              <a:t> a part of an </a:t>
            </a:r>
            <a:r>
              <a:rPr kumimoji="1" lang="en-US" altLang="zh-CN" sz="1800" dirty="0" err="1"/>
              <a:t>inode</a:t>
            </a:r>
            <a:endParaRPr kumimoji="1" lang="en-US" altLang="zh-CN" sz="1800" dirty="0"/>
          </a:p>
          <a:p>
            <a:pPr lvl="1"/>
            <a:r>
              <a:rPr kumimoji="1" lang="en-US" altLang="zh-CN" sz="1800" dirty="0"/>
              <a:t>Name is actually the data of a directory</a:t>
            </a:r>
          </a:p>
          <a:p>
            <a:pPr lvl="1"/>
            <a:r>
              <a:rPr kumimoji="1" lang="en-US" altLang="zh-CN" sz="1800" dirty="0"/>
              <a:t>An </a:t>
            </a:r>
            <a:r>
              <a:rPr kumimoji="1" lang="en-US" altLang="zh-CN" sz="1800" dirty="0" err="1"/>
              <a:t>inode</a:t>
            </a:r>
            <a:r>
              <a:rPr kumimoji="1" lang="en-US" altLang="zh-CN" sz="1800" dirty="0"/>
              <a:t> can have several names (hard LINK)</a:t>
            </a:r>
          </a:p>
          <a:p>
            <a:pPr>
              <a:spcBef>
                <a:spcPts val="1368"/>
              </a:spcBef>
            </a:pPr>
            <a:r>
              <a:rPr kumimoji="1" lang="en-US" altLang="zh-CN" sz="2400" dirty="0"/>
              <a:t>Hard links are equal</a:t>
            </a:r>
          </a:p>
          <a:p>
            <a:pPr lvl="1"/>
            <a:r>
              <a:rPr kumimoji="1" lang="en-US" altLang="zh-CN" sz="1800" dirty="0"/>
              <a:t>If a file has two names, both are links (instead of a link and a name)</a:t>
            </a:r>
          </a:p>
          <a:p>
            <a:pPr>
              <a:spcBef>
                <a:spcPts val="1368"/>
              </a:spcBef>
            </a:pPr>
            <a:r>
              <a:rPr kumimoji="1" lang="en-US" altLang="zh-CN" sz="2400" dirty="0"/>
              <a:t>Directory size is small</a:t>
            </a:r>
          </a:p>
          <a:p>
            <a:pPr lvl="1"/>
            <a:r>
              <a:rPr kumimoji="1" lang="en-US" altLang="zh-CN" sz="1800" dirty="0"/>
              <a:t>Only mapping from name to </a:t>
            </a:r>
            <a:r>
              <a:rPr kumimoji="1" lang="en-US" altLang="zh-CN" sz="1800" dirty="0" err="1"/>
              <a:t>inode</a:t>
            </a:r>
            <a:r>
              <a:rPr kumimoji="1" lang="en-US" altLang="zh-CN" sz="1800" dirty="0"/>
              <a:t> number</a:t>
            </a:r>
          </a:p>
          <a:p>
            <a:pPr lvl="1"/>
            <a:r>
              <a:rPr kumimoji="1" lang="en-US" altLang="zh-CN" sz="1800" dirty="0"/>
              <a:t>"Folder" is somewhat misleading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679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6E1BB5-5DAD-FC4F-986E-D98FF2C49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FC28F-7644-2043-9C83-613A25BCF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File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allocation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table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(FAT)</a:t>
            </a:r>
          </a:p>
          <a:p>
            <a:pPr lvl="1"/>
            <a:r>
              <a:rPr kumimoji="1" lang="en-US" altLang="zh-CN" sz="2000" dirty="0"/>
              <a:t>Organize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files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linked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lists</a:t>
            </a:r>
          </a:p>
          <a:p>
            <a:r>
              <a:rPr kumimoji="1" lang="en-US" altLang="zh-CN" sz="2400" dirty="0"/>
              <a:t>No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inode</a:t>
            </a:r>
            <a:endParaRPr kumimoji="1" lang="en-US" altLang="zh-CN" sz="2400" dirty="0"/>
          </a:p>
          <a:p>
            <a:pPr lvl="1"/>
            <a:r>
              <a:rPr kumimoji="1" lang="en-US" altLang="zh-CN" sz="2200" dirty="0"/>
              <a:t>File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metadata: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name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&amp;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size</a:t>
            </a:r>
          </a:p>
          <a:p>
            <a:pPr lvl="1"/>
            <a:r>
              <a:rPr kumimoji="1" lang="en-US" altLang="zh-CN" sz="2200" dirty="0"/>
              <a:t>Metadata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are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saved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in</a:t>
            </a:r>
            <a:r>
              <a:rPr kumimoji="1" lang="zh-CN" altLang="en-US" sz="2200" dirty="0"/>
              <a:t> </a:t>
            </a:r>
            <a:r>
              <a:rPr kumimoji="1" lang="en-US" altLang="zh-CN" sz="2200" dirty="0" err="1"/>
              <a:t>dirs</a:t>
            </a:r>
            <a:endParaRPr kumimoji="1" lang="en-US" altLang="zh-CN" sz="2200" dirty="0"/>
          </a:p>
          <a:p>
            <a:r>
              <a:rPr kumimoji="1" lang="en-US" altLang="zh-CN" sz="2400" dirty="0"/>
              <a:t>Root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dir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sector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0</a:t>
            </a:r>
          </a:p>
          <a:p>
            <a:r>
              <a:rPr kumimoji="1" lang="en-US" altLang="zh-CN" sz="2400" dirty="0"/>
              <a:t>Link?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Permission?</a:t>
            </a:r>
            <a:endParaRPr kumimoji="1" lang="zh-CN" altLang="en-US" sz="2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6E0B3CB-26F0-F648-ADCB-47EB86EF1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33501"/>
            <a:ext cx="4104814" cy="3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881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system API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415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Implementing the File System API</a:t>
            </a:r>
            <a:endParaRPr kumimoji="1" lang="zh-CN" altLang="en-US" dirty="0"/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/>
              <a:t>CHDIR, MKDIR</a:t>
            </a:r>
          </a:p>
          <a:p>
            <a:pPr lvl="1"/>
            <a:r>
              <a:rPr lang="en-US" altLang="zh-CN" dirty="0"/>
              <a:t>CREAT, LINK, UNLINK, RENAME</a:t>
            </a:r>
          </a:p>
          <a:p>
            <a:pPr lvl="1"/>
            <a:r>
              <a:rPr lang="en-US" altLang="zh-CN" dirty="0"/>
              <a:t>SYMLINK</a:t>
            </a:r>
          </a:p>
          <a:p>
            <a:pPr lvl="1"/>
            <a:r>
              <a:rPr lang="en-US" altLang="zh-CN" dirty="0"/>
              <a:t>MOUNT, UNMOUNT</a:t>
            </a:r>
          </a:p>
          <a:p>
            <a:pPr lvl="1"/>
            <a:r>
              <a:rPr lang="en-US" altLang="zh-CN" dirty="0"/>
              <a:t>OPEN, READ, WRITE, CLOSE</a:t>
            </a:r>
          </a:p>
          <a:p>
            <a:pPr lvl="1"/>
            <a:r>
              <a:rPr lang="en-US" altLang="zh-CN" dirty="0"/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b="1" dirty="0">
                <a:solidFill>
                  <a:srgbClr val="0096FF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pPr lvl="1"/>
            <a:r>
              <a:rPr lang="en-US" altLang="zh-CN" dirty="0"/>
              <a:t>Kernel has many sets of function pointers implementing the API</a:t>
            </a:r>
          </a:p>
          <a:p>
            <a:pPr lvl="1"/>
            <a:r>
              <a:rPr lang="en-US" altLang="zh-CN" dirty="0"/>
              <a:t>Each set is specific to a FS (chose at mount point)</a:t>
            </a:r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A038C7A-4AB2-0B47-9F6F-D1F5109ACEE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954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03E1CB-7F56-464B-AF13-B2A9E1209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Sidebar: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8A13AD-2DDE-B048-800E-F187B98C5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zh-CN" dirty="0"/>
              <a:t>Difference between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open()</a:t>
            </a:r>
            <a:r>
              <a:rPr kumimoji="1" lang="en-US" altLang="zh-CN" dirty="0"/>
              <a:t> and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open()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fd</a:t>
            </a:r>
            <a:r>
              <a:rPr kumimoji="1" lang="en-US" altLang="zh-CN" dirty="0"/>
              <a:t>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return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FILE*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OS;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API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libc</a:t>
            </a:r>
            <a:endParaRPr kumimoji="1" lang="en-US" altLang="zh-CN" dirty="0"/>
          </a:p>
          <a:p>
            <a:r>
              <a:rPr kumimoji="1" lang="en-US" altLang="zh-CN" dirty="0"/>
              <a:t>Questions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Windows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Linux?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performance?</a:t>
            </a:r>
          </a:p>
          <a:p>
            <a:pPr lvl="2"/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en" altLang="zh-CN" dirty="0"/>
              <a:t> provides you with buffering IO that may turn out to be a lot faster than what you're doing with </a:t>
            </a:r>
            <a:r>
              <a: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kumimoji="1" lang="en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90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6" y="2438052"/>
            <a:ext cx="3171825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Meta-data</a:t>
            </a:r>
            <a:endParaRPr kumimoji="1" lang="zh-CN" altLang="en-US" dirty="0"/>
          </a:p>
        </p:txBody>
      </p:sp>
      <p:sp>
        <p:nvSpPr>
          <p:cNvPr id="50180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Owner ID</a:t>
            </a:r>
          </a:p>
          <a:p>
            <a:pPr lvl="1"/>
            <a:r>
              <a:rPr lang="en-US" altLang="zh-CN" sz="1800" dirty="0"/>
              <a:t>User ID and group ID that own this </a:t>
            </a:r>
            <a:r>
              <a:rPr lang="en-US" altLang="zh-CN" sz="1800" dirty="0" err="1"/>
              <a:t>inode</a:t>
            </a:r>
            <a:r>
              <a:rPr lang="zh-CN" altLang="en-US" sz="1800" dirty="0"/>
              <a:t> </a:t>
            </a:r>
            <a:r>
              <a:rPr lang="en-US" altLang="zh-CN" sz="1800" dirty="0"/>
              <a:t>(can</a:t>
            </a:r>
            <a:r>
              <a:rPr lang="zh-CN" altLang="en-US" sz="1800" dirty="0"/>
              <a:t> </a:t>
            </a:r>
            <a:r>
              <a:rPr lang="en-US" altLang="zh-CN" sz="1800" dirty="0"/>
              <a:t>be</a:t>
            </a:r>
            <a:r>
              <a:rPr lang="zh-CN" altLang="en-US" sz="1800" dirty="0"/>
              <a:t> </a:t>
            </a:r>
            <a:r>
              <a:rPr lang="en-US" altLang="zh-CN" sz="1800" dirty="0"/>
              <a:t>changed</a:t>
            </a:r>
            <a:r>
              <a:rPr lang="zh-CN" altLang="en-US" sz="1800" dirty="0"/>
              <a:t> </a:t>
            </a:r>
            <a:r>
              <a:rPr lang="en-US" altLang="zh-CN" sz="1800" dirty="0"/>
              <a:t>by</a:t>
            </a:r>
            <a:r>
              <a:rPr lang="zh-CN" altLang="en-US" sz="1800" dirty="0"/>
              <a:t> </a:t>
            </a:r>
            <a:r>
              <a:rPr lang="en-US" altLang="zh-CN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chown</a:t>
            </a:r>
            <a:r>
              <a:rPr lang="en-US" altLang="zh-CN" sz="1800" dirty="0"/>
              <a:t>)</a:t>
            </a:r>
          </a:p>
          <a:p>
            <a:r>
              <a:rPr lang="en-US" altLang="zh-CN" sz="2000" dirty="0"/>
              <a:t>Types of permission</a:t>
            </a:r>
          </a:p>
          <a:p>
            <a:pPr lvl="1"/>
            <a:r>
              <a:rPr lang="en-US" altLang="zh-CN" sz="1800" dirty="0"/>
              <a:t>Owner, group, other</a:t>
            </a:r>
          </a:p>
          <a:p>
            <a:pPr lvl="1"/>
            <a:r>
              <a:rPr lang="en-US" altLang="zh-CN" sz="1800" dirty="0"/>
              <a:t>Read, write, execute</a:t>
            </a:r>
          </a:p>
          <a:p>
            <a:r>
              <a:rPr lang="en-US" altLang="zh-CN" sz="2000" dirty="0"/>
              <a:t>Time stamps</a:t>
            </a:r>
          </a:p>
          <a:p>
            <a:pPr lvl="1"/>
            <a:r>
              <a:rPr lang="en-US" altLang="zh-CN" sz="1800" dirty="0"/>
              <a:t>Last access (by READ)</a:t>
            </a:r>
          </a:p>
          <a:p>
            <a:pPr lvl="1"/>
            <a:r>
              <a:rPr lang="en-US" altLang="zh-CN" sz="1800" dirty="0"/>
              <a:t>Last modification (by WRITE)</a:t>
            </a:r>
          </a:p>
          <a:p>
            <a:pPr lvl="1"/>
            <a:r>
              <a:rPr lang="en-US" altLang="zh-CN" sz="1800" dirty="0"/>
              <a:t>Last change of </a:t>
            </a:r>
            <a:r>
              <a:rPr lang="en-US" altLang="zh-CN" sz="1800" dirty="0" err="1"/>
              <a:t>inode</a:t>
            </a:r>
            <a:r>
              <a:rPr lang="en-US" altLang="zh-CN" sz="1800" dirty="0"/>
              <a:t> (by LINK)</a:t>
            </a:r>
          </a:p>
          <a:p>
            <a:pPr lvl="1"/>
            <a:endParaRPr lang="zh-CN" altLang="en-US" sz="1800" dirty="0"/>
          </a:p>
        </p:txBody>
      </p:sp>
      <p:sp>
        <p:nvSpPr>
          <p:cNvPr id="5018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53C3BC-E2E4-5345-BAE8-9F86872ADFE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50182" name="矩形 4"/>
          <p:cNvSpPr>
            <a:spLocks noChangeArrowheads="1"/>
          </p:cNvSpPr>
          <p:nvPr/>
        </p:nvSpPr>
        <p:spPr bwMode="auto">
          <a:xfrm>
            <a:off x="5972175" y="3620739"/>
            <a:ext cx="1828800" cy="1397000"/>
          </a:xfrm>
          <a:prstGeom prst="rect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601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OPEN a File</a:t>
            </a:r>
            <a:endParaRPr kumimoji="1" lang="zh-CN" altLang="en-US" dirty="0"/>
          </a:p>
        </p:txBody>
      </p:sp>
      <p:sp>
        <p:nvSpPr>
          <p:cNvPr id="512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Check user's permission</a:t>
            </a:r>
          </a:p>
          <a:p>
            <a:r>
              <a:rPr lang="en-US" altLang="zh-CN" dirty="0"/>
              <a:t>Update last access time</a:t>
            </a:r>
          </a:p>
          <a:p>
            <a:r>
              <a:rPr lang="en-US" altLang="zh-CN" dirty="0"/>
              <a:t>Return a short name for a file</a:t>
            </a:r>
          </a:p>
          <a:p>
            <a:pPr lvl="1"/>
            <a:r>
              <a:rPr lang="en-US" altLang="zh-CN" dirty="0"/>
              <a:t>File descriptor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en-US" altLang="zh-CN" b="1" dirty="0" err="1">
                <a:solidFill>
                  <a:srgbClr val="0096FF"/>
                </a:solidFill>
              </a:rPr>
              <a:t>fd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 err="1"/>
              <a:t>fd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used by </a:t>
            </a:r>
            <a:r>
              <a:rPr lang="en-US" altLang="zh-CN" b="1" dirty="0"/>
              <a:t>READ</a:t>
            </a:r>
            <a:r>
              <a:rPr lang="en-US" altLang="zh-CN" dirty="0"/>
              <a:t>, </a:t>
            </a:r>
            <a:r>
              <a:rPr lang="en-US" altLang="zh-CN" b="1" dirty="0"/>
              <a:t>WRITE</a:t>
            </a:r>
            <a:r>
              <a:rPr lang="en-US" altLang="zh-CN" dirty="0"/>
              <a:t>, </a:t>
            </a:r>
            <a:r>
              <a:rPr lang="en-US" altLang="zh-CN" b="1" dirty="0"/>
              <a:t>CLOSE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etc.</a:t>
            </a:r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CEF0D2-A51D-B64B-9A73-39A59E086253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18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621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Descriptor</a:t>
            </a:r>
            <a:endParaRPr kumimoji="1" lang="zh-CN" altLang="en-US" dirty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Each process starts with three open files</a:t>
            </a:r>
          </a:p>
          <a:p>
            <a:pPr lvl="1"/>
            <a:r>
              <a:rPr lang="en-US" altLang="zh-CN" sz="2000" dirty="0"/>
              <a:t>Standard in: </a:t>
            </a:r>
            <a:r>
              <a:rPr lang="en-US" altLang="zh-CN" sz="2000" b="1" dirty="0" err="1">
                <a:solidFill>
                  <a:srgbClr val="0096FF"/>
                </a:solidFill>
              </a:rPr>
              <a:t>fd</a:t>
            </a:r>
            <a:r>
              <a:rPr lang="en-US" altLang="zh-CN" sz="2000" b="1" dirty="0">
                <a:solidFill>
                  <a:srgbClr val="0096FF"/>
                </a:solidFill>
              </a:rPr>
              <a:t> = 0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r>
              <a:rPr lang="en-US" altLang="zh-CN" sz="2000" dirty="0"/>
              <a:t>standard out: </a:t>
            </a:r>
            <a:r>
              <a:rPr lang="en-US" altLang="zh-CN" sz="2000" b="1" dirty="0" err="1">
                <a:solidFill>
                  <a:srgbClr val="0096FF"/>
                </a:solidFill>
              </a:rPr>
              <a:t>fd</a:t>
            </a:r>
            <a:r>
              <a:rPr lang="en-US" altLang="zh-CN" sz="2000" b="1" dirty="0">
                <a:solidFill>
                  <a:srgbClr val="0096FF"/>
                </a:solidFill>
              </a:rPr>
              <a:t> = 1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r>
              <a:rPr lang="en-US" altLang="zh-CN" sz="2000" dirty="0"/>
              <a:t>standard error: </a:t>
            </a:r>
            <a:r>
              <a:rPr lang="en-US" altLang="zh-CN" sz="2000" b="1" dirty="0" err="1">
                <a:solidFill>
                  <a:srgbClr val="0096FF"/>
                </a:solidFill>
              </a:rPr>
              <a:t>fd</a:t>
            </a:r>
            <a:r>
              <a:rPr lang="en-US" altLang="zh-CN" sz="2000" b="1" dirty="0">
                <a:solidFill>
                  <a:srgbClr val="0096FF"/>
                </a:solidFill>
              </a:rPr>
              <a:t> = 2</a:t>
            </a:r>
          </a:p>
          <a:p>
            <a:r>
              <a:rPr lang="en-US" altLang="zh-CN" sz="2400" dirty="0"/>
              <a:t>Can also use </a:t>
            </a:r>
            <a:r>
              <a:rPr lang="en-US" altLang="zh-CN" sz="2400" dirty="0" err="1"/>
              <a:t>fd</a:t>
            </a:r>
            <a:r>
              <a:rPr lang="en-US" altLang="zh-CN" sz="2400" dirty="0"/>
              <a:t> to name opened </a:t>
            </a:r>
            <a:r>
              <a:rPr lang="en-US" altLang="zh-CN" sz="2400" b="1" dirty="0">
                <a:solidFill>
                  <a:srgbClr val="0096FF"/>
                </a:solidFill>
              </a:rPr>
              <a:t>devices</a:t>
            </a:r>
          </a:p>
          <a:p>
            <a:pPr lvl="1"/>
            <a:r>
              <a:rPr lang="en-US" altLang="zh-CN" sz="2000" dirty="0"/>
              <a:t>Keyboard, display, etc.</a:t>
            </a:r>
          </a:p>
          <a:p>
            <a:pPr lvl="1"/>
            <a:r>
              <a:rPr lang="en-US" altLang="zh-CN" sz="2000" dirty="0"/>
              <a:t>Allow a designer not to worry about input/output</a:t>
            </a:r>
          </a:p>
          <a:p>
            <a:pPr lvl="2"/>
            <a:r>
              <a:rPr lang="en-US" altLang="zh-CN" sz="1800" dirty="0"/>
              <a:t>Just read from </a:t>
            </a:r>
            <a:r>
              <a:rPr lang="en-US" altLang="zh-CN" sz="1800" b="1" dirty="0" err="1">
                <a:solidFill>
                  <a:srgbClr val="0096FF"/>
                </a:solidFill>
              </a:rPr>
              <a:t>fd</a:t>
            </a:r>
            <a:r>
              <a:rPr lang="en-US" altLang="zh-CN" sz="1800" b="1" dirty="0">
                <a:solidFill>
                  <a:srgbClr val="0096FF"/>
                </a:solidFill>
              </a:rPr>
              <a:t> 0</a:t>
            </a:r>
            <a:r>
              <a:rPr lang="en-US" altLang="zh-CN" sz="1800" dirty="0"/>
              <a:t> and write to </a:t>
            </a:r>
            <a:r>
              <a:rPr lang="en-US" altLang="zh-CN" sz="1800" b="1" dirty="0" err="1">
                <a:solidFill>
                  <a:srgbClr val="0096FF"/>
                </a:solidFill>
              </a:rPr>
              <a:t>fd</a:t>
            </a:r>
            <a:r>
              <a:rPr lang="en-US" altLang="zh-CN" sz="1800" b="1" dirty="0">
                <a:solidFill>
                  <a:srgbClr val="0096FF"/>
                </a:solidFill>
              </a:rPr>
              <a:t> 1</a:t>
            </a:r>
          </a:p>
          <a:p>
            <a:r>
              <a:rPr lang="en-US" altLang="zh-CN" sz="2400" dirty="0"/>
              <a:t>Each process has its own </a:t>
            </a:r>
            <a:r>
              <a:rPr lang="en-US" altLang="zh-CN" sz="2400" u="sng" dirty="0" err="1"/>
              <a:t>fd</a:t>
            </a:r>
            <a:r>
              <a:rPr lang="en-US" altLang="zh-CN" sz="2400" u="sng" dirty="0"/>
              <a:t> name space</a:t>
            </a:r>
            <a:endParaRPr lang="zh-CN" altLang="en-US" sz="2400" u="sng" dirty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C0A1CE4-DDA1-5441-810F-C6EBE5AB38CF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584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A0E642-8802-E844-9FA7-F17DEC982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Descriptor?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4EC13D-5555-3F4B-B982-F0865935F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options</a:t>
            </a:r>
          </a:p>
          <a:p>
            <a:pPr lvl="1"/>
            <a:r>
              <a:rPr kumimoji="1" lang="en-US" altLang="zh-CN" dirty="0"/>
              <a:t>Option-1: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in-kernel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pPr lvl="1"/>
            <a:r>
              <a:rPr kumimoji="1" lang="en-US" altLang="zh-CN" dirty="0"/>
              <a:t>Option-2: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</a:p>
          <a:p>
            <a:r>
              <a:rPr kumimoji="1" lang="en-US" altLang="zh-CN" dirty="0"/>
              <a:t>Reasons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considerations</a:t>
            </a:r>
          </a:p>
          <a:p>
            <a:pPr lvl="1"/>
            <a:r>
              <a:rPr kumimoji="1" lang="en-US" altLang="zh-CN" dirty="0"/>
              <a:t>Security: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Non-</a:t>
            </a:r>
            <a:r>
              <a:rPr kumimoji="1" lang="en-US" altLang="zh-CN" dirty="0" err="1"/>
              <a:t>bypassability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</p:txBody>
      </p:sp>
    </p:spTree>
    <p:extLst>
      <p:ext uri="{BB962C8B-B14F-4D97-AF65-F5344CB8AC3E}">
        <p14:creationId xmlns:p14="http://schemas.microsoft.com/office/powerpoint/2010/main" val="308132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Cursor</a:t>
            </a:r>
            <a:endParaRPr kumimoji="1" lang="zh-CN" altLang="en-US" dirty="0"/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File cursor</a:t>
            </a:r>
          </a:p>
          <a:p>
            <a:pPr lvl="1"/>
            <a:r>
              <a:rPr lang="en-US" altLang="zh-CN" dirty="0"/>
              <a:t>Keep track of operation position within a file</a:t>
            </a:r>
          </a:p>
          <a:p>
            <a:pPr lvl="1"/>
            <a:r>
              <a:rPr lang="en-US" altLang="zh-CN" dirty="0"/>
              <a:t>Can be changed by</a:t>
            </a:r>
            <a:r>
              <a:rPr lang="zh-CN" altLang="en-US" dirty="0"/>
              <a:t> </a:t>
            </a:r>
            <a:r>
              <a:rPr lang="en-US" altLang="zh-CN" dirty="0"/>
              <a:t>the </a:t>
            </a:r>
            <a:r>
              <a:rPr lang="en-US" altLang="zh-CN" b="1" dirty="0"/>
              <a:t>SEEK</a:t>
            </a:r>
            <a:r>
              <a:rPr lang="en-US" altLang="zh-CN" dirty="0"/>
              <a:t> operation</a:t>
            </a:r>
          </a:p>
          <a:p>
            <a:r>
              <a:rPr lang="en-US" altLang="zh-CN" dirty="0"/>
              <a:t>Case-1: </a:t>
            </a:r>
            <a:r>
              <a:rPr lang="en-US" altLang="zh-CN" b="1" dirty="0">
                <a:solidFill>
                  <a:srgbClr val="0096FF"/>
                </a:solidFill>
              </a:rPr>
              <a:t>Sharing file cursor</a:t>
            </a:r>
          </a:p>
          <a:p>
            <a:pPr lvl="1"/>
            <a:r>
              <a:rPr lang="en-US" altLang="zh-CN" dirty="0"/>
              <a:t>Parent passes its </a:t>
            </a:r>
            <a:r>
              <a:rPr lang="en-US" altLang="zh-CN" dirty="0" err="1"/>
              <a:t>fd</a:t>
            </a:r>
            <a:r>
              <a:rPr lang="en-US" altLang="zh-CN" dirty="0"/>
              <a:t> to its child</a:t>
            </a:r>
          </a:p>
          <a:p>
            <a:pPr lvl="2"/>
            <a:r>
              <a:rPr lang="en-US" altLang="zh-CN" sz="2000" dirty="0"/>
              <a:t>In UNIX, child inherits all open </a:t>
            </a:r>
            <a:r>
              <a:rPr lang="en-US" altLang="zh-CN" sz="2000" dirty="0" err="1"/>
              <a:t>fds</a:t>
            </a:r>
            <a:r>
              <a:rPr lang="en-US" altLang="zh-CN" sz="2000" dirty="0"/>
              <a:t> from its parent</a:t>
            </a:r>
          </a:p>
          <a:p>
            <a:pPr lvl="1"/>
            <a:r>
              <a:rPr lang="en-US" altLang="zh-CN" dirty="0"/>
              <a:t>Allow parent and child to share an output file</a:t>
            </a:r>
          </a:p>
          <a:p>
            <a:r>
              <a:rPr lang="en-US" altLang="zh-CN" dirty="0"/>
              <a:t>Case-2: </a:t>
            </a:r>
            <a:r>
              <a:rPr lang="en-US" altLang="zh-CN" b="1" dirty="0">
                <a:solidFill>
                  <a:srgbClr val="0096FF"/>
                </a:solidFill>
              </a:rPr>
              <a:t>Not sharing file cursor</a:t>
            </a:r>
          </a:p>
          <a:p>
            <a:pPr lvl="1"/>
            <a:r>
              <a:rPr lang="en-US" altLang="zh-CN" dirty="0"/>
              <a:t>Two processes open the same file</a:t>
            </a:r>
          </a:p>
          <a:p>
            <a:pPr lvl="2"/>
            <a:endParaRPr lang="zh-CN" altLang="en-US" sz="2000" dirty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67BDB8C-2347-FB47-A6E7-D362F98CD574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21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F35BA49-0A90-8E40-887B-8038B0FE3737}"/>
              </a:ext>
            </a:extLst>
          </p:cNvPr>
          <p:cNvSpPr/>
          <p:nvPr/>
        </p:nvSpPr>
        <p:spPr>
          <a:xfrm>
            <a:off x="6156176" y="625252"/>
            <a:ext cx="2376264" cy="1558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上箭头 2">
            <a:extLst>
              <a:ext uri="{FF2B5EF4-FFF2-40B4-BE49-F238E27FC236}">
                <a16:creationId xmlns:a16="http://schemas.microsoft.com/office/drawing/2014/main" id="{1077FFCB-B81E-EB45-984B-874BEB135CAF}"/>
              </a:ext>
            </a:extLst>
          </p:cNvPr>
          <p:cNvSpPr/>
          <p:nvPr/>
        </p:nvSpPr>
        <p:spPr>
          <a:xfrm>
            <a:off x="6660232" y="913284"/>
            <a:ext cx="251048" cy="348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6151B1B2-EF2A-9844-89EA-62F3429686DF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6785756" y="481236"/>
            <a:ext cx="0" cy="43204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3D3DC453-047F-1742-9DEF-3D11AACE34DC}"/>
              </a:ext>
            </a:extLst>
          </p:cNvPr>
          <p:cNvSpPr/>
          <p:nvPr/>
        </p:nvSpPr>
        <p:spPr>
          <a:xfrm>
            <a:off x="6386832" y="130797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Cursor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4589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err="1"/>
              <a:t>fd_table</a:t>
            </a:r>
            <a:r>
              <a:rPr kumimoji="1" lang="en-US" altLang="zh-CN" dirty="0"/>
              <a:t> &amp; </a:t>
            </a:r>
            <a:r>
              <a:rPr kumimoji="1" lang="en-US" altLang="zh-CN" dirty="0" err="1"/>
              <a:t>file_table</a:t>
            </a:r>
            <a:endParaRPr kumimoji="1" lang="zh-CN" altLang="en-US" dirty="0"/>
          </a:p>
        </p:txBody>
      </p:sp>
      <p:sp>
        <p:nvSpPr>
          <p:cNvPr id="542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One </a:t>
            </a:r>
            <a:r>
              <a:rPr lang="en-US" altLang="zh-CN" b="1" dirty="0" err="1">
                <a:solidFill>
                  <a:srgbClr val="0096FF"/>
                </a:solidFill>
              </a:rPr>
              <a:t>file_table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for the whole system</a:t>
            </a:r>
          </a:p>
          <a:p>
            <a:pPr lvl="1"/>
            <a:r>
              <a:rPr lang="en-US" altLang="zh-CN" dirty="0"/>
              <a:t>Records information for opened files</a:t>
            </a:r>
          </a:p>
          <a:p>
            <a:pPr lvl="1"/>
            <a:r>
              <a:rPr lang="en-US" altLang="zh-CN" dirty="0" err="1"/>
              <a:t>inode</a:t>
            </a:r>
            <a:r>
              <a:rPr lang="en-US" altLang="zh-CN" dirty="0"/>
              <a:t> </a:t>
            </a:r>
            <a:r>
              <a:rPr lang="en-US" altLang="zh-CN" dirty="0" err="1"/>
              <a:t>num</a:t>
            </a:r>
            <a:r>
              <a:rPr lang="en-US" altLang="zh-CN" dirty="0"/>
              <a:t>, file cursor, </a:t>
            </a:r>
            <a:r>
              <a:rPr lang="en-US" altLang="zh-CN" dirty="0" err="1"/>
              <a:t>ref_count</a:t>
            </a:r>
            <a:r>
              <a:rPr lang="en-US" altLang="zh-CN" dirty="0"/>
              <a:t> of opening processes</a:t>
            </a:r>
          </a:p>
          <a:p>
            <a:pPr lvl="1"/>
            <a:r>
              <a:rPr lang="en-US" altLang="zh-CN" dirty="0"/>
              <a:t>Children can share the cursor with their parent</a:t>
            </a:r>
          </a:p>
          <a:p>
            <a:r>
              <a:rPr lang="en-US" altLang="zh-CN" dirty="0"/>
              <a:t>One </a:t>
            </a:r>
            <a:r>
              <a:rPr lang="en-US" altLang="zh-CN" b="1" dirty="0" err="1">
                <a:solidFill>
                  <a:srgbClr val="0096FF"/>
                </a:solidFill>
              </a:rPr>
              <a:t>fd_table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for each process</a:t>
            </a:r>
          </a:p>
          <a:p>
            <a:pPr lvl="1"/>
            <a:r>
              <a:rPr lang="en-US" altLang="zh-CN" dirty="0"/>
              <a:t>Records mapping of </a:t>
            </a:r>
            <a:r>
              <a:rPr lang="en-US" altLang="zh-CN" b="1" dirty="0" err="1">
                <a:solidFill>
                  <a:srgbClr val="0096FF"/>
                </a:solidFill>
              </a:rPr>
              <a:t>fd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to index of the </a:t>
            </a:r>
            <a:r>
              <a:rPr lang="en-US" altLang="zh-CN" b="1" dirty="0" err="1">
                <a:solidFill>
                  <a:srgbClr val="0096FF"/>
                </a:solidFill>
              </a:rPr>
              <a:t>file_table</a:t>
            </a:r>
            <a:r>
              <a:rPr lang="en-US" altLang="zh-CN" b="1" dirty="0">
                <a:solidFill>
                  <a:srgbClr val="0096FF"/>
                </a:solidFill>
              </a:rPr>
              <a:t> </a:t>
            </a:r>
            <a:endParaRPr lang="zh-CN" altLang="en-US" b="1" dirty="0">
              <a:solidFill>
                <a:srgbClr val="0096FF"/>
              </a:solidFill>
            </a:endParaRPr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8D140E2-2B87-B74B-B26F-2DA50DAEC8AA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22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208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23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C is B's child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50584" y="4153644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Process A, B and C all open just one file with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B and C share the file cursor </a:t>
            </a:r>
            <a:endParaRPr lang="zh-CN" altLang="en-US" sz="200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99E07AE4-3305-3B46-8A23-314829E9E5B1}"/>
              </a:ext>
            </a:extLst>
          </p:cNvPr>
          <p:cNvSpPr/>
          <p:nvPr/>
        </p:nvSpPr>
        <p:spPr>
          <a:xfrm>
            <a:off x="4763983" y="380715"/>
            <a:ext cx="4314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Note: this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is not the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of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inode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!</a:t>
            </a:r>
            <a:endParaRPr kumimoji="1" lang="zh-CN" altLang="en-US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5CD93E38-44C2-4849-AA2E-9585CF3AE26F}"/>
              </a:ext>
            </a:extLst>
          </p:cNvPr>
          <p:cNvCxnSpPr>
            <a:endCxn id="55333" idx="0"/>
          </p:cNvCxnSpPr>
          <p:nvPr/>
        </p:nvCxnSpPr>
        <p:spPr>
          <a:xfrm flipH="1">
            <a:off x="7917658" y="776973"/>
            <a:ext cx="388142" cy="9019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901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OPEN Implementation</a:t>
            </a:r>
            <a:endParaRPr kumimoji="1" lang="zh-CN" altLang="en-US" dirty="0"/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89B3D5-BFF2-FC43-B7C1-57A5C51D233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6" y="1587500"/>
            <a:ext cx="8505825" cy="293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325" name="Straight Connector 2"/>
          <p:cNvCxnSpPr>
            <a:cxnSpLocks noChangeShapeType="1"/>
          </p:cNvCxnSpPr>
          <p:nvPr/>
        </p:nvCxnSpPr>
        <p:spPr bwMode="auto">
          <a:xfrm>
            <a:off x="1295400" y="2032000"/>
            <a:ext cx="5410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26" name="Straight Connector 7"/>
          <p:cNvCxnSpPr>
            <a:cxnSpLocks noChangeShapeType="1"/>
          </p:cNvCxnSpPr>
          <p:nvPr/>
        </p:nvCxnSpPr>
        <p:spPr bwMode="auto">
          <a:xfrm>
            <a:off x="1371600" y="3175000"/>
            <a:ext cx="4648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27" name="Straight Connector 10"/>
          <p:cNvCxnSpPr>
            <a:cxnSpLocks noChangeShapeType="1"/>
          </p:cNvCxnSpPr>
          <p:nvPr/>
        </p:nvCxnSpPr>
        <p:spPr bwMode="auto">
          <a:xfrm>
            <a:off x="1600200" y="3619500"/>
            <a:ext cx="10668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28" name="Straight Connector 12"/>
          <p:cNvCxnSpPr>
            <a:cxnSpLocks noChangeShapeType="1"/>
          </p:cNvCxnSpPr>
          <p:nvPr/>
        </p:nvCxn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79431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READ Implementation</a:t>
            </a:r>
            <a:endParaRPr kumimoji="1" lang="zh-CN" altLang="en-US" dirty="0"/>
          </a:p>
        </p:txBody>
      </p:sp>
      <p:sp>
        <p:nvSpPr>
          <p:cNvPr id="573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D458072-E0DE-BB44-A077-94ABC680075E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3484"/>
            <a:ext cx="8305800" cy="350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212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Disk Layout of a Simple File System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217108"/>
            <a:ext cx="723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25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At the Head of a Disk Partition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73524"/>
            <a:ext cx="8229600" cy="2520279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/>
              <a:t>i: </a:t>
            </a:r>
            <a:r>
              <a:rPr lang="en-US" altLang="zh-CN" dirty="0" err="1"/>
              <a:t>inode</a:t>
            </a:r>
            <a:r>
              <a:rPr lang="en-US" altLang="zh-CN" dirty="0"/>
              <a:t> free block bitmap</a:t>
            </a:r>
          </a:p>
          <a:p>
            <a:r>
              <a:rPr lang="en-US" altLang="zh-CN" dirty="0"/>
              <a:t>d: data free block bitmap</a:t>
            </a:r>
          </a:p>
          <a:p>
            <a:r>
              <a:rPr lang="en-US" altLang="zh-CN" dirty="0">
                <a:solidFill>
                  <a:srgbClr val="0096FF"/>
                </a:solidFill>
              </a:rPr>
              <a:t>S: super-block</a:t>
            </a:r>
          </a:p>
          <a:p>
            <a:pPr lvl="1"/>
            <a:r>
              <a:rPr lang="en-US" altLang="zh-CN" dirty="0"/>
              <a:t>How many </a:t>
            </a:r>
            <a:r>
              <a:rPr lang="en-US" altLang="zh-CN" dirty="0" err="1"/>
              <a:t>inodes</a:t>
            </a:r>
            <a:r>
              <a:rPr lang="en-US" altLang="zh-CN" dirty="0"/>
              <a:t>: 80</a:t>
            </a:r>
          </a:p>
          <a:p>
            <a:pPr lvl="1"/>
            <a:r>
              <a:rPr lang="en-US" altLang="zh-CN" dirty="0"/>
              <a:t>How many data blocks: 56</a:t>
            </a:r>
          </a:p>
          <a:p>
            <a:pPr lvl="1"/>
            <a:r>
              <a:rPr lang="en-US" altLang="zh-CN" dirty="0"/>
              <a:t>Where the </a:t>
            </a:r>
            <a:r>
              <a:rPr lang="en-US" altLang="zh-CN" dirty="0" err="1"/>
              <a:t>inode</a:t>
            </a:r>
            <a:r>
              <a:rPr lang="en-US" altLang="zh-CN" dirty="0"/>
              <a:t> table begins: block 3</a:t>
            </a:r>
          </a:p>
          <a:p>
            <a:pPr lvl="1"/>
            <a:r>
              <a:rPr lang="en-US" altLang="zh-CN" dirty="0"/>
              <a:t>…</a:t>
            </a:r>
          </a:p>
          <a:p>
            <a:pPr lvl="1"/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magic number to identify the file system type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8" y="1190625"/>
            <a:ext cx="7315200" cy="16668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5954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bg1"/>
                </a:solidFill>
              </a:rPr>
              <a:t>i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978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d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930" y="1561356"/>
            <a:ext cx="216024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S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92080" y="4010497"/>
            <a:ext cx="3150221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The super-block is used when</a:t>
            </a:r>
          </a:p>
          <a:p>
            <a:pPr algn="ctr"/>
            <a:r>
              <a:rPr lang="en-US" altLang="zh-CN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the file system is mounted</a:t>
            </a:r>
            <a:endParaRPr lang="zh-CN" altLang="en-US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87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many read and write in a OPEN?</a:t>
            </a:r>
          </a:p>
          <a:p>
            <a:r>
              <a:rPr kumimoji="1" lang="en-US" altLang="zh-CN" dirty="0"/>
              <a:t>How many read and write in a READ?</a:t>
            </a:r>
          </a:p>
          <a:p>
            <a:r>
              <a:rPr kumimoji="1" lang="en-US" altLang="zh-CN" dirty="0"/>
              <a:t>How many read and write in a CREATION?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3665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2398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000" y="1113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b="1" dirty="0">
                <a:solidFill>
                  <a:srgbClr val="0096FF"/>
                </a:solidFill>
                <a:latin typeface="Courier"/>
              </a:rPr>
              <a:t>open("/foo/bar", O_RDONLY)</a:t>
            </a:r>
            <a:endParaRPr lang="zh-CN" altLang="en-US" b="1" dirty="0">
              <a:solidFill>
                <a:srgbClr val="0096FF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740721" y="2187670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316785" y="2403694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316785" y="2635772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820841" y="2859200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964857" y="3264711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964857" y="3525256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964857" y="3880128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4964857" y="4140673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964857" y="4540561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4964857" y="4801106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1560" y="517521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Why "write" on bar </a:t>
            </a:r>
            <a:r>
              <a:rPr lang="en-US" altLang="zh-CN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</a:t>
            </a:r>
            <a:r>
              <a:rPr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in a read operation? Why no "write" on foo </a:t>
            </a:r>
            <a:r>
              <a:rPr lang="en-US" altLang="zh-CN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inodes</a:t>
            </a:r>
            <a:r>
              <a:rPr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?</a:t>
            </a:r>
            <a:endParaRPr lang="zh-CN" altLang="en-US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741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65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WRITE &amp; CLOSE</a:t>
            </a:r>
            <a:endParaRPr kumimoji="1" lang="zh-CN" altLang="en-US" dirty="0"/>
          </a:p>
        </p:txBody>
      </p:sp>
      <p:sp>
        <p:nvSpPr>
          <p:cNvPr id="5837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400" b="1" dirty="0"/>
              <a:t>WRITE</a:t>
            </a:r>
            <a:r>
              <a:rPr lang="en-US" altLang="zh-CN" sz="2400" dirty="0"/>
              <a:t> is similar to </a:t>
            </a:r>
            <a:r>
              <a:rPr lang="en-US" altLang="zh-CN" sz="2400" b="1" dirty="0"/>
              <a:t>READ</a:t>
            </a:r>
          </a:p>
          <a:p>
            <a:pPr lvl="1"/>
            <a:r>
              <a:rPr lang="en-US" altLang="zh-CN" sz="2000" dirty="0"/>
              <a:t>Allocate new block if necessary</a:t>
            </a:r>
          </a:p>
          <a:p>
            <a:pPr lvl="1"/>
            <a:r>
              <a:rPr lang="en-US" altLang="zh-CN" sz="2000" dirty="0"/>
              <a:t>Update </a:t>
            </a:r>
            <a:r>
              <a:rPr lang="en-US" altLang="zh-CN" sz="2000" dirty="0" err="1"/>
              <a:t>inode's</a:t>
            </a:r>
            <a:r>
              <a:rPr lang="en-US" altLang="zh-CN" sz="2000" dirty="0"/>
              <a:t> </a:t>
            </a:r>
            <a:r>
              <a:rPr lang="en-US" altLang="zh-CN" sz="2000" i="1" dirty="0"/>
              <a:t>size</a:t>
            </a:r>
            <a:r>
              <a:rPr lang="en-US" altLang="zh-CN" sz="2000" dirty="0"/>
              <a:t> and </a:t>
            </a:r>
            <a:r>
              <a:rPr lang="en-US" altLang="zh-CN" sz="2000" i="1" dirty="0" err="1"/>
              <a:t>mtime</a:t>
            </a:r>
            <a:endParaRPr lang="en-US" altLang="zh-CN" sz="2000" i="1" dirty="0"/>
          </a:p>
          <a:p>
            <a:r>
              <a:rPr lang="en-US" altLang="zh-CN" sz="2400" b="1" dirty="0"/>
              <a:t>CLOSE</a:t>
            </a:r>
          </a:p>
          <a:p>
            <a:pPr lvl="1"/>
            <a:r>
              <a:rPr lang="en-US" altLang="zh-CN" sz="2000" dirty="0"/>
              <a:t>Free the entry in the </a:t>
            </a:r>
            <a:r>
              <a:rPr lang="en-US" altLang="zh-CN" sz="2000" dirty="0" err="1"/>
              <a:t>fd_table</a:t>
            </a:r>
            <a:r>
              <a:rPr lang="en-US" altLang="zh-CN" sz="2000" dirty="0"/>
              <a:t> </a:t>
            </a:r>
          </a:p>
          <a:p>
            <a:pPr lvl="1"/>
            <a:r>
              <a:rPr lang="en-US" altLang="zh-CN" sz="2000" dirty="0"/>
              <a:t>Decrease the reference counter in file table</a:t>
            </a:r>
          </a:p>
          <a:p>
            <a:pPr lvl="1"/>
            <a:r>
              <a:rPr lang="en-US" altLang="zh-CN" sz="2000" dirty="0"/>
              <a:t>Free the entry in file table if counter is 0</a:t>
            </a:r>
            <a:endParaRPr lang="zh-CN" altLang="en-US" sz="2400" i="1" dirty="0"/>
          </a:p>
          <a:p>
            <a:r>
              <a:rPr lang="en-US" altLang="zh-CN" sz="2400" dirty="0">
                <a:solidFill>
                  <a:srgbClr val="C00000"/>
                </a:solidFill>
              </a:rPr>
              <a:t>Failures in the middle may cause inconsistency!</a:t>
            </a:r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D40AA32-A82E-8C4B-944E-AB7102F425D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065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Questions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When writing, which order is preferred?</a:t>
            </a:r>
          </a:p>
          <a:p>
            <a:pPr lvl="1"/>
            <a:r>
              <a:rPr lang="en-US" altLang="zh-CN" dirty="0"/>
              <a:t>Allocate new blocks, write new data, update size</a:t>
            </a:r>
          </a:p>
          <a:p>
            <a:pPr lvl="1"/>
            <a:r>
              <a:rPr lang="en-US" altLang="zh-CN" dirty="0"/>
              <a:t>Allocate new blocks, update size, write new data</a:t>
            </a:r>
          </a:p>
          <a:p>
            <a:pPr lvl="1"/>
            <a:r>
              <a:rPr lang="en-US" altLang="zh-CN" dirty="0"/>
              <a:t>Update size, allocate new blocks,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4351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Delete after OPEN but before CLOSE</a:t>
            </a:r>
            <a:endParaRPr kumimoji="1" lang="zh-CN" altLang="en-US" dirty="0"/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One process has </a:t>
            </a:r>
            <a:r>
              <a:rPr lang="en-US" altLang="zh-CN" sz="2400" b="1" dirty="0" err="1"/>
              <a:t>OPEN</a:t>
            </a:r>
            <a:r>
              <a:rPr lang="en-US" altLang="zh-CN" sz="2400" dirty="0" err="1"/>
              <a:t>ed</a:t>
            </a:r>
            <a:r>
              <a:rPr lang="zh-CN" altLang="en-US" sz="2400" dirty="0"/>
              <a:t> </a:t>
            </a:r>
            <a:r>
              <a:rPr lang="en-US" altLang="zh-CN" sz="2400" dirty="0"/>
              <a:t>a file</a:t>
            </a:r>
          </a:p>
          <a:p>
            <a:r>
              <a:rPr lang="en-US" altLang="zh-CN" sz="2400" dirty="0"/>
              <a:t>Another process removes the last name pointing to the file</a:t>
            </a:r>
          </a:p>
          <a:p>
            <a:pPr lvl="1"/>
            <a:r>
              <a:rPr lang="en-US" altLang="zh-CN" sz="2000" dirty="0"/>
              <a:t>Reference counter is now 0</a:t>
            </a:r>
          </a:p>
          <a:p>
            <a:r>
              <a:rPr lang="en-US" altLang="zh-CN" sz="2400" dirty="0"/>
              <a:t>The </a:t>
            </a:r>
            <a:r>
              <a:rPr lang="en-US" altLang="zh-CN" sz="2400" dirty="0" err="1"/>
              <a:t>inode</a:t>
            </a:r>
            <a:r>
              <a:rPr lang="en-US" altLang="zh-CN" sz="2400" dirty="0"/>
              <a:t> is </a:t>
            </a:r>
            <a:r>
              <a:rPr lang="en-US" altLang="zh-CN" sz="2400" b="1" dirty="0">
                <a:solidFill>
                  <a:srgbClr val="0096FF"/>
                </a:solidFill>
              </a:rPr>
              <a:t>not freed </a:t>
            </a:r>
            <a:r>
              <a:rPr lang="en-US" altLang="zh-CN" sz="2400" dirty="0"/>
              <a:t>until the first process calls </a:t>
            </a:r>
            <a:r>
              <a:rPr lang="en-US" altLang="zh-CN" sz="2400" b="1" dirty="0"/>
              <a:t>CLOSE</a:t>
            </a:r>
          </a:p>
          <a:p>
            <a:endParaRPr lang="zh-CN" altLang="en-US" sz="2400" dirty="0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16947D-8954-8045-A51D-70A54E8B6949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70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SYNC</a:t>
            </a:r>
            <a:endParaRPr kumimoji="1" lang="zh-CN" altLang="en-US" dirty="0"/>
          </a:p>
        </p:txBody>
      </p:sp>
      <p:sp>
        <p:nvSpPr>
          <p:cNvPr id="6144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Block cache</a:t>
            </a:r>
          </a:p>
          <a:p>
            <a:pPr lvl="1"/>
            <a:r>
              <a:rPr lang="en-US" altLang="zh-CN" sz="2000" dirty="0"/>
              <a:t>Cache of recently used disk blocks</a:t>
            </a:r>
          </a:p>
          <a:p>
            <a:pPr lvl="1"/>
            <a:r>
              <a:rPr lang="en-US" altLang="zh-CN" sz="2000" dirty="0"/>
              <a:t>Read from disk if cache miss</a:t>
            </a:r>
          </a:p>
          <a:p>
            <a:pPr lvl="1"/>
            <a:r>
              <a:rPr lang="en-US" altLang="zh-CN" sz="2000" dirty="0"/>
              <a:t>Delay the writes for batching</a:t>
            </a:r>
          </a:p>
          <a:p>
            <a:pPr lvl="1"/>
            <a:r>
              <a:rPr lang="en-US" altLang="zh-CN" sz="2000" dirty="0"/>
              <a:t>Improve performance</a:t>
            </a:r>
          </a:p>
          <a:p>
            <a:pPr lvl="1"/>
            <a:r>
              <a:rPr lang="en-US" altLang="zh-CN" sz="2000" dirty="0"/>
              <a:t>Problem: may cause inconsistency if fail before write</a:t>
            </a:r>
          </a:p>
          <a:p>
            <a:r>
              <a:rPr lang="en-US" altLang="zh-CN" sz="2400" dirty="0"/>
              <a:t>SYNC</a:t>
            </a:r>
          </a:p>
          <a:p>
            <a:pPr lvl="1"/>
            <a:r>
              <a:rPr lang="en-US" altLang="zh-CN" sz="2000" dirty="0"/>
              <a:t>Ensure all changes to the file have been written to the storage device</a:t>
            </a:r>
            <a:endParaRPr lang="zh-CN" altLang="en-US" sz="2000" dirty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DF509B4-1C50-AC4A-BAEF-4C232081326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35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797" y="0"/>
            <a:ext cx="417040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85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1887</TotalTime>
  <Words>1989</Words>
  <Application>Microsoft Macintosh PowerPoint</Application>
  <PresentationFormat>全屏显示(16:10)</PresentationFormat>
  <Paragraphs>338</Paragraphs>
  <Slides>35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4" baseType="lpstr">
      <vt:lpstr>等线</vt:lpstr>
      <vt:lpstr>等线</vt:lpstr>
      <vt:lpstr>宋体</vt:lpstr>
      <vt:lpstr>Adobe 楷体 Std R</vt:lpstr>
      <vt:lpstr>Arial</vt:lpstr>
      <vt:lpstr>Calibri</vt:lpstr>
      <vt:lpstr>Consolas</vt:lpstr>
      <vt:lpstr>Courier</vt:lpstr>
      <vt:lpstr>Office 主题​​</vt:lpstr>
      <vt:lpstr>File System API</vt:lpstr>
      <vt:lpstr>Review: File</vt:lpstr>
      <vt:lpstr>Review: The Naming Layers of the UNIX FS (v6)</vt:lpstr>
      <vt:lpstr>Review Questions</vt:lpstr>
      <vt:lpstr>Directly Dump a Directory</vt:lpstr>
      <vt:lpstr>Directly Dump a Directory</vt:lpstr>
      <vt:lpstr>Two Types of Links (Synonyms)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 7 Layers</vt:lpstr>
      <vt:lpstr>Review: FAT File System</vt:lpstr>
      <vt:lpstr>File system API</vt:lpstr>
      <vt:lpstr>Implementing the File System API</vt:lpstr>
      <vt:lpstr>Sidebar: open() vs. fopen()</vt:lpstr>
      <vt:lpstr>File Meta-data</vt:lpstr>
      <vt:lpstr>OPEN a File</vt:lpstr>
      <vt:lpstr>File Descriptor</vt:lpstr>
      <vt:lpstr>Why File Descriptor?</vt:lpstr>
      <vt:lpstr>File Cursor</vt:lpstr>
      <vt:lpstr>fd_table &amp; file_table</vt:lpstr>
      <vt:lpstr>File Cursor Sharing</vt:lpstr>
      <vt:lpstr>OPEN Implementation</vt:lpstr>
      <vt:lpstr>READ Implementation</vt:lpstr>
      <vt:lpstr>Disk Layout of a Simple File System</vt:lpstr>
      <vt:lpstr>At the Head of a Disk Partition</vt:lpstr>
      <vt:lpstr>Questions</vt:lpstr>
      <vt:lpstr>File Open &amp; Read Timeline</vt:lpstr>
      <vt:lpstr>File Creation Timeline</vt:lpstr>
      <vt:lpstr>WRITE &amp; CLOSE</vt:lpstr>
      <vt:lpstr>Questions</vt:lpstr>
      <vt:lpstr>Delete after OPEN but before CLOSE</vt:lpstr>
      <vt:lpstr>SYNC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63</cp:revision>
  <cp:lastPrinted>2016-06-13T07:55:34Z</cp:lastPrinted>
  <dcterms:created xsi:type="dcterms:W3CDTF">2017-05-12T06:55:38Z</dcterms:created>
  <dcterms:modified xsi:type="dcterms:W3CDTF">2019-09-17T01:55:50Z</dcterms:modified>
</cp:coreProperties>
</file>